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7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enchuk Aleksey" initials="KA" lastIdx="0" clrIdx="0">
    <p:extLst>
      <p:ext uri="{19B8F6BF-5375-455C-9EA6-DF929625EA0E}">
        <p15:presenceInfo xmlns:p15="http://schemas.microsoft.com/office/powerpoint/2012/main" userId="S-1-5-21-1535639670-2818335596-3742879777-14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E615A-FFF6-47D7-9CF6-1BCED7A09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CCFB25-869E-45AD-B459-4296AD93E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D726F-B19D-47EE-BB16-F84C7E56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D9DFF-938A-4108-AC26-ED43845D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99E1B-20F0-4EE2-8B29-96DACE95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89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26926-F842-4B25-9E78-D58CB4A99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909A71-F8C0-47AB-9D24-E7BC57883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4F9783-87F2-49E9-935F-FE000570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4110A7-07BB-4477-92EC-B2F2BE29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3D2EC-9AFF-4063-A36F-B381901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243F29-3755-47BC-A1D6-F39B692E2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FB4A3D-E5C9-41F4-B858-A4DCDD3E5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688221-AD82-4ADC-8AC9-A6D10DB0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1DE583-D760-4CEC-9D96-ACAE28D2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440836-9806-4711-8545-640E352B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8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14412-8C9D-42AC-9BE4-15C05C70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45D95A-47C6-43F9-8D85-E28750227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33B789-EBE5-4B65-982F-CC718294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CDD3B-C820-485A-8F8D-720C9A2B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E0FE7-207F-4D29-B769-90473F98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1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ECC23-6AB6-4204-BB51-838336FA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F20A0B-5BE8-4633-A433-77A0F9BC3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6AF0C1-08E4-41B3-8F39-2DAE1F1D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58481E-2ED4-4FA1-A335-E40C9EE6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E9ADAD-768B-4C75-AB69-1843A576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8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FA919-39FF-4A90-8EA0-E12E5319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45A1A-63B3-4C7E-80B0-01641ED64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7A3505-FCB3-4677-B6AF-B42B4A2C1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5A24BB-0D5E-4D5D-BE94-EF0B5093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DB78EC-9C61-4EF8-AD60-CDC6A2B3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AC039B-D0CD-47B7-A5BD-3E725A11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15024-DB3F-4E2C-BB72-D6F9071F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CECB20-4C37-4AF1-B3C0-92629FDF1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BA8697-0169-409B-ADA4-6F6DF5DB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868EA1-D723-45BA-9367-1C9CE6109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B7FF1C-8AA2-4BEF-BC7A-F973F3908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D4C38C-96A8-435D-BD8F-0658545A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D65788-6FE3-4E4C-ABEE-91A2B2CD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448BBE-92C5-47C3-9AB3-6A487267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E2F98-8237-4B36-9CEE-F23A03F5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92BB5D-B4C5-42D4-B078-6C6D3D02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A1F01C-4349-40B4-8FE4-5D9CC5BE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CBA38-7395-4083-8C24-352140EB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FF4784-FCE9-40A0-941C-9B82B1CC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3BB556-A60E-4126-887C-D528806C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76FEDB-D8D7-4CAE-915E-C022D740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8BBD1-1EC5-48AA-A4A7-482E069C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8AEC7-7E86-440F-89CD-595E3DFB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9F8243-6E22-47D7-8656-C02257B0C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419D4F-5DBC-4E2A-A5EF-31144673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3A40E-1655-4719-A414-7821E3FB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430779-C2FD-4A49-BD6D-7DC955BE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47A62-B1FC-4710-82A1-9CC756DF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7596B7-5FDC-4013-894E-1C313F308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54FDD7-F844-4E46-B79E-2B6F52BAC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F62A76-DC90-481F-A7FE-A0334863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D0A823-BC7B-43A4-BACA-A55D2C8F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81119F-E936-4F58-8A18-921DC65A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8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FF490-FA04-49F3-843F-8C72CF88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E43E26-99C6-4838-B23B-45211B33B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45500-2A48-4C05-AA08-7FD8B8FBD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49E78-5850-444F-B70F-ECB8D4DB6D4A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EB7F5F-5529-4521-8CA9-6154D9071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BE86C-289F-4875-838F-E4DB31E52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97C4-0B51-4189-9862-6005674D7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8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63FE3-CE1F-4CC0-8AE6-C4113B0CC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5993"/>
            <a:ext cx="9144000" cy="2387600"/>
          </a:xfrm>
        </p:spPr>
        <p:txBody>
          <a:bodyPr/>
          <a:lstStyle/>
          <a:p>
            <a:r>
              <a:rPr lang="ru-RU" altLang="ru-RU" sz="5400" cap="all" dirty="0">
                <a:latin typeface="Arial" panose="020B0604020202020204" pitchFamily="34" charset="0"/>
                <a:cs typeface="Arial" panose="020B0604020202020204" pitchFamily="34" charset="0"/>
              </a:rPr>
              <a:t>Название проекта</a:t>
            </a:r>
            <a:br>
              <a:rPr lang="ru-RU" alt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E2F10-F996-4768-B3BC-44F0FFC90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Название компании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4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84A85-02CE-48F0-AF43-F454427C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cap="all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слайды</a:t>
            </a:r>
            <a:endParaRPr lang="ru-RU" sz="36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499AE-EF00-45DB-9511-60A715813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желанию вы можете добавить любые слайды, которые могут усилить вашу заявку</a:t>
            </a:r>
          </a:p>
          <a:p>
            <a:pPr marL="0" indent="0">
              <a:buNone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Пример слайдов:</a:t>
            </a:r>
          </a:p>
          <a:p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Стадия реализации проекта</a:t>
            </a:r>
          </a:p>
          <a:p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проекта</a:t>
            </a:r>
          </a:p>
          <a:p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Анализ рынка</a:t>
            </a:r>
          </a:p>
          <a:p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исследований</a:t>
            </a:r>
          </a:p>
          <a:p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И другие: победы в конкурсах, архитектуры исследований, рекомендательные письма 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и т.д</a:t>
            </a:r>
            <a:r>
              <a:rPr lang="ru-RU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br>
              <a:rPr lang="ru-RU" alt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39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5B64E-897D-4F89-98F1-E7C1C654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ПРЕЗЕНТАЦИИ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49B8E-146A-49EE-ABD1-C85F3AC8F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РЕШАЕМАЯ ПРОБЛЕМА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ПРЕДЛАГАЕМОГО РЕШЕНИЯ (ТЕХНОЛОГИЯ)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КОНКУРЕНТНЫЕ ПРЕИМУЩЕСТВА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УСПЕШНЫЕ БИЗНЕС КЕЙСЫ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ДЛЯ IPChain</a:t>
            </a:r>
            <a:r>
              <a:rPr lang="en-US" sz="2400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G-</a:t>
            </a:r>
            <a:r>
              <a:rPr lang="ru-RU" sz="2400" cap="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ru-RU" sz="2400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ГИПОТЕЗА ПИЛОТНОГО ПРОЕКТА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КОМАНДА ПРОЕКТА и </a:t>
            </a:r>
            <a:r>
              <a:rPr lang="ru-RU" altLang="ru-RU" sz="2400" cap="all" dirty="0"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altLang="ru-RU" sz="2400" cap="all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слайды</a:t>
            </a:r>
          </a:p>
          <a:p>
            <a:r>
              <a:rPr lang="ru-RU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Стадия реализации проекта</a:t>
            </a:r>
          </a:p>
          <a:p>
            <a:r>
              <a:rPr lang="ru-RU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Анализ рынка</a:t>
            </a:r>
          </a:p>
          <a:p>
            <a:r>
              <a:rPr lang="ru-RU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исследований</a:t>
            </a:r>
          </a:p>
          <a:p>
            <a:r>
              <a:rPr lang="ru-RU" alt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пилотного проекта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08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7825D-BF09-49B7-AD3B-FD7350A9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РЕШАЕМАЯ ПРОБЛЕМА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121A12-9165-48FB-9983-22823E8B1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 проблему, которую Вы собираетесь решить: 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 актуальность проблемы и сценарий \ контекст её возникновения;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есть ли подтверждения данной проблемы в публикациях;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каких конкретных коммерческих компаний или потребителей она стоит наиболее остро.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53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CC47D-CD13-4E8C-A37B-0CD286A9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ПРЕДЛАГАЕМОГО РЕШЕНИЯ </a:t>
            </a:r>
            <a:b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(в том числе ТЕХНОЛОГИЯ)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24D80-E200-4C26-A73D-CB068E420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суть предлагаемого Вами решения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(описание технологии и ее характеристики);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 научно-техническую новизну</a:t>
            </a:r>
            <a:r>
              <a:rPr lang="en-US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Вашего решения;</a:t>
            </a:r>
            <a:r>
              <a:rPr lang="en-US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российские и международные научные публикации (при наличии).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6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E08BF-6F13-48F9-B4E4-64822050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КОНКУРЕНТНЫЕ ПРЕИМУЩЕСТВА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DB4B0-961F-4C7D-82F6-CCF80E880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именно конкурентные преимущества имеет технология или продукт по сравнению с существующими аналогами. В описании необходимо использовать количественные и качественные характеристики инновационного решения;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конкуренты в мире (компании, исследовательские центры, НИИ и т.д.) разрабатывают аналогичные решения в данной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34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E08BF-6F13-48F9-B4E4-64822050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УСПЕШНЫЕ БИЗНЕС КЕЙСЫ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DB4B0-961F-4C7D-82F6-CCF80E88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1454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Опишите Ваши успешные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бизнес-кейсы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проект непубличный, просьба указать, в какой отрасли работает Заказчик и размер компании (численность сотрудников, выручка и другое)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Укажите финансовые показатели проекта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Укажите логотипы ваших Заказчиков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Победы в конкурсах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Привлеченные инвестиции</a:t>
            </a:r>
          </a:p>
        </p:txBody>
      </p:sp>
    </p:spTree>
    <p:extLst>
      <p:ext uri="{BB962C8B-B14F-4D97-AF65-F5344CB8AC3E}">
        <p14:creationId xmlns:p14="http://schemas.microsoft.com/office/powerpoint/2010/main" val="45823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E08BF-6F13-48F9-B4E4-64822050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45" y="365125"/>
            <a:ext cx="11668259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ДЛЯ </a:t>
            </a:r>
            <a:r>
              <a:rPr lang="ru-RU" sz="3600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IPChain</a:t>
            </a:r>
            <a:r>
              <a:rPr lang="en-US" sz="3600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G-</a:t>
            </a:r>
            <a:r>
              <a:rPr lang="ru-RU" sz="3600" b="1" cap="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ru-RU" sz="3600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Labs 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DB4B0-961F-4C7D-82F6-CCF80E88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1454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 ценностное предложение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проекта с (бизнес-кейс масштабирования решения):</a:t>
            </a:r>
          </a:p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подачи конкурса для расчета бизнес-кейса вы можете использовать открытую публичную информацию о компаниях или вводить допущения</a:t>
            </a:r>
          </a:p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ориентировочную стоимость проекта</a:t>
            </a:r>
          </a:p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потенциальную выручку</a:t>
            </a:r>
          </a:p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ориентировочный срок достижения этой выручки</a:t>
            </a:r>
          </a:p>
        </p:txBody>
      </p:sp>
    </p:spTree>
    <p:extLst>
      <p:ext uri="{BB962C8B-B14F-4D97-AF65-F5344CB8AC3E}">
        <p14:creationId xmlns:p14="http://schemas.microsoft.com/office/powerpoint/2010/main" val="169310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236F8-251A-4CC4-9412-ABE5161AD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ГИПОТЕЗА ПИЛОТНОГО ПРОЕКТА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81FC5-65D1-4C17-A05F-DDA6E5071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576551"/>
            <a:ext cx="10515600" cy="45810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Перед масштабированием решения, необходимо проверить гипотезу проекта и провести пилотное внедрение.</a:t>
            </a:r>
          </a:p>
          <a:p>
            <a:pPr marL="0" indent="0">
              <a:buNone/>
            </a:pPr>
            <a:r>
              <a:rPr lang="ru-RU" dirty="0"/>
              <a:t>Сформулируйте гипотезу/гипотезы пилотного проекта, используя шаблон ниже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Проверьте гипотезу по </a:t>
            </a:r>
            <a:r>
              <a:rPr lang="en-US" dirty="0"/>
              <a:t>SMART</a:t>
            </a:r>
            <a:endParaRPr lang="ru-RU" dirty="0"/>
          </a:p>
          <a:p>
            <a:pPr marL="0" indent="0">
              <a:buNone/>
            </a:pPr>
            <a:r>
              <a:rPr lang="ru-RU" sz="1500" b="1" dirty="0"/>
              <a:t>Шаблон гипотезы:</a:t>
            </a:r>
          </a:p>
          <a:p>
            <a:pPr marL="0" indent="0">
              <a:buNone/>
            </a:pPr>
            <a:r>
              <a:rPr lang="ru-RU" sz="1500" dirty="0"/>
              <a:t>Мы, как эксперты в области ______ верим/провели исследование, поэтому знаем (ссылка на исследование)/видим тенденцию/тренд (описать на основании чего сделаны выводы), что______. Чтобы это проверить, мы предлагаем_______. Результаты мы будем измерять_______. Мы окажемся правы, если________.</a:t>
            </a:r>
          </a:p>
          <a:p>
            <a:pPr marL="0" indent="0">
              <a:buNone/>
            </a:pPr>
            <a:r>
              <a:rPr lang="ru-RU" sz="1500" b="1" dirty="0"/>
              <a:t>Пример гипотезы:</a:t>
            </a:r>
          </a:p>
          <a:p>
            <a:pPr marL="0" indent="0">
              <a:buNone/>
            </a:pPr>
            <a:r>
              <a:rPr lang="ru-RU" sz="1700" b="1" dirty="0"/>
              <a:t>Мы, как эксперты </a:t>
            </a:r>
            <a:r>
              <a:rPr lang="ru-RU" sz="1500" dirty="0"/>
              <a:t>в области </a:t>
            </a:r>
            <a:r>
              <a:rPr lang="en-US" sz="1500" dirty="0"/>
              <a:t>AR</a:t>
            </a:r>
            <a:r>
              <a:rPr lang="ru-RU" sz="1500" dirty="0"/>
              <a:t> видим тенденцию, что пользователи при взаимодействии с рекламным контентом испытывают сложности с приобретением товаров. Примерно 20% покупок не происходит по причине отсутствия быстрого и удобного решения по поиску рекламируемого товара (ссылка на исследование). Предоставив людям удобный способ взаимодействия с рекламным контентом, можно повысить конверсию продаж на 10 %. </a:t>
            </a:r>
            <a:r>
              <a:rPr lang="ru-RU" sz="1700" b="1" dirty="0"/>
              <a:t>Чтобы это проверить</a:t>
            </a:r>
            <a:r>
              <a:rPr lang="ru-RU" sz="1500" dirty="0"/>
              <a:t>, мы предлагаем провести пилотный проект длительностью в 3 месяца, в рамках которого мы разработаем </a:t>
            </a:r>
            <a:r>
              <a:rPr lang="en-US" sz="1500" dirty="0"/>
              <a:t>AR </a:t>
            </a:r>
            <a:r>
              <a:rPr lang="ru-RU" sz="1500" dirty="0"/>
              <a:t>механику для рекламного контента Заказчика. </a:t>
            </a:r>
            <a:r>
              <a:rPr lang="ru-RU" sz="1700" b="1" dirty="0"/>
              <a:t>Чтобы измерить результаты проекта</a:t>
            </a:r>
            <a:r>
              <a:rPr lang="ru-RU" sz="1500" b="1" dirty="0"/>
              <a:t>, </a:t>
            </a:r>
            <a:r>
              <a:rPr lang="ru-RU" sz="1500" dirty="0"/>
              <a:t>мы проведем А/В тестирование: контрольная группа будет взаимодействовать с </a:t>
            </a:r>
            <a:r>
              <a:rPr lang="en-US" sz="1500" dirty="0"/>
              <a:t>AR</a:t>
            </a:r>
            <a:r>
              <a:rPr lang="ru-RU" sz="1500" dirty="0"/>
              <a:t> решением, после чего метрики группы будет сравниваться с обычными пользователями. </a:t>
            </a:r>
            <a:r>
              <a:rPr lang="ru-RU" sz="1700" b="1" dirty="0"/>
              <a:t>Мы окажемся правы</a:t>
            </a:r>
            <a:r>
              <a:rPr lang="ru-RU" sz="1500" dirty="0"/>
              <a:t>, если по контрольной группе конверсия продаж будет больше 10%.</a:t>
            </a:r>
          </a:p>
          <a:p>
            <a:pPr marL="0" indent="0">
              <a:buNone/>
            </a:pPr>
            <a:r>
              <a:rPr lang="ru-RU" sz="1500" b="1" dirty="0"/>
              <a:t>Проверка гипотезы по </a:t>
            </a:r>
            <a:r>
              <a:rPr lang="en-US" sz="1500" b="1" dirty="0"/>
              <a:t>SMART</a:t>
            </a:r>
            <a:r>
              <a:rPr lang="ru-RU" sz="1500" b="1" dirty="0"/>
              <a:t>:</a:t>
            </a:r>
          </a:p>
          <a:p>
            <a:pPr marL="0" indent="0">
              <a:buNone/>
            </a:pPr>
            <a:r>
              <a:rPr lang="ru-RU" sz="1700" dirty="0" err="1"/>
              <a:t>Specifiс</a:t>
            </a:r>
            <a:r>
              <a:rPr lang="ru-RU" sz="1700" dirty="0"/>
              <a:t>: </a:t>
            </a:r>
            <a:r>
              <a:rPr lang="ru-RU" sz="1400" dirty="0"/>
              <a:t>гипотеза должна быть конкретной. Что мы делаем, чего хотим достичь? </a:t>
            </a:r>
          </a:p>
          <a:p>
            <a:pPr marL="0" indent="0">
              <a:buNone/>
            </a:pPr>
            <a:r>
              <a:rPr lang="ru-RU" sz="1700" dirty="0" err="1"/>
              <a:t>Measurable</a:t>
            </a:r>
            <a:r>
              <a:rPr lang="ru-RU" sz="1700" dirty="0"/>
              <a:t>: </a:t>
            </a:r>
            <a:r>
              <a:rPr lang="ru-RU" sz="1400" dirty="0"/>
              <a:t>гипотеза должна иметь измеримый результат. Что мы будем измерять, как мы будем измерять, какой результат будет для нас хорошим? </a:t>
            </a:r>
          </a:p>
          <a:p>
            <a:pPr marL="0" indent="0">
              <a:buNone/>
            </a:pPr>
            <a:r>
              <a:rPr lang="ru-RU" sz="1700" dirty="0" err="1"/>
              <a:t>Attainable</a:t>
            </a:r>
            <a:r>
              <a:rPr lang="ru-RU" sz="1700" dirty="0"/>
              <a:t>: </a:t>
            </a:r>
            <a:r>
              <a:rPr lang="ru-RU" sz="1400" dirty="0"/>
              <a:t>гипотеза должна иметь достижимую цель. Действительно ли в рамках ограниченного времени и бюджета мы сможем проверить гипотезу? </a:t>
            </a:r>
          </a:p>
          <a:p>
            <a:pPr marL="0" indent="0">
              <a:buNone/>
            </a:pPr>
            <a:r>
              <a:rPr lang="ru-RU" sz="1700" dirty="0" err="1"/>
              <a:t>Relevant</a:t>
            </a:r>
            <a:r>
              <a:rPr lang="ru-RU" sz="1700" dirty="0"/>
              <a:t>: </a:t>
            </a:r>
            <a:r>
              <a:rPr lang="ru-RU" sz="1400" dirty="0"/>
              <a:t>гипотеза должна однозначно дать ответ, будут ли достигнуты показатели целевого проекта при масштабировании. </a:t>
            </a:r>
          </a:p>
          <a:p>
            <a:pPr marL="0" indent="0">
              <a:buNone/>
            </a:pPr>
            <a:r>
              <a:rPr lang="ru-RU" sz="1700" dirty="0" err="1"/>
              <a:t>Time-bound</a:t>
            </a:r>
            <a:r>
              <a:rPr lang="ru-RU" sz="1700" dirty="0"/>
              <a:t>: </a:t>
            </a:r>
            <a:r>
              <a:rPr lang="ru-RU" sz="1400" dirty="0"/>
              <a:t>гипотеза должна быть ограничена во времени. Большие гипотезы надо стараться разбить на более мелкие. 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95173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91D1C-013C-4FE4-85F2-25D4021C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КОМАНДА ПРОЕКТА и </a:t>
            </a:r>
            <a:r>
              <a:rPr lang="ru-RU" altLang="ru-RU" sz="3600" cap="all" dirty="0"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</a:t>
            </a:r>
            <a:r>
              <a:rPr kumimoji="0"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7BBC57-5D24-48F5-B0EF-8018DBE1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расскажите о тех, кто посвящает проекту 100% своего времени</a:t>
            </a:r>
          </a:p>
          <a:p>
            <a:r>
              <a:rPr lang="ru-R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представьте краткое резюме ключевых членов команды проекта</a:t>
            </a:r>
          </a:p>
          <a:p>
            <a:r>
              <a:rPr kumimoji="0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есть ли в команде люди с техническими, научными и бизнес компетенциями</a:t>
            </a:r>
            <a:r>
              <a:rPr kumimoji="0"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kumimoji="0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есть ли эксперты с международным опытом?</a:t>
            </a:r>
          </a:p>
          <a:p>
            <a:r>
              <a:rPr kumimoji="0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вовлечены ли в проект международные партнеры?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информация: ФИО,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e-mail,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</a:p>
        </p:txBody>
      </p:sp>
    </p:spTree>
    <p:extLst>
      <p:ext uri="{BB962C8B-B14F-4D97-AF65-F5344CB8AC3E}">
        <p14:creationId xmlns:p14="http://schemas.microsoft.com/office/powerpoint/2010/main" val="2547125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681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Название проекта </vt:lpstr>
      <vt:lpstr>СОДЕРЖАНИЕ ПРЕЗЕНТАЦИИ</vt:lpstr>
      <vt:lpstr>РЕШАЕМАЯ ПРОБЛЕМА</vt:lpstr>
      <vt:lpstr>ОПИСАНИЕ ПРЕДЛАГАЕМОГО РЕШЕНИЯ  (в том числе ТЕХНОЛОГИЯ)</vt:lpstr>
      <vt:lpstr>КОНКУРЕНТНЫЕ ПРЕИМУЩЕСТВА</vt:lpstr>
      <vt:lpstr>УСПЕШНЫЕ БИЗНЕС КЕЙСЫ</vt:lpstr>
      <vt:lpstr>ПРЕДЛОЖЕНИЕ ДЛЯ IPChain или G-Core Labs </vt:lpstr>
      <vt:lpstr>ГИПОТЕЗА ПИЛОТНОГО ПРОЕКТА</vt:lpstr>
      <vt:lpstr>КОМАНДА ПРОЕКТА и Контактная информация </vt:lpstr>
      <vt:lpstr>Дополнительные слайды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Borisova Anna</dc:creator>
  <cp:lastModifiedBy>Borisova Anna</cp:lastModifiedBy>
  <cp:revision>22</cp:revision>
  <dcterms:created xsi:type="dcterms:W3CDTF">2020-05-12T14:02:40Z</dcterms:created>
  <dcterms:modified xsi:type="dcterms:W3CDTF">2021-11-22T06:27:54Z</dcterms:modified>
</cp:coreProperties>
</file>